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4" r:id="rId17"/>
    <p:sldId id="275" r:id="rId18"/>
    <p:sldId id="273" r:id="rId19"/>
  </p:sldIdLst>
  <p:sldSz cx="9144000" cy="6858000" type="screen4x3"/>
  <p:notesSz cx="70770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FFFF00"/>
    <a:srgbClr val="0066FF"/>
    <a:srgbClr val="D60A5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320" autoAdjust="0"/>
    <p:restoredTop sz="94660"/>
  </p:normalViewPr>
  <p:slideViewPr>
    <p:cSldViewPr>
      <p:cViewPr>
        <p:scale>
          <a:sx n="50" d="100"/>
          <a:sy n="50" d="100"/>
        </p:scale>
        <p:origin x="-672" y="-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033DD0B-5082-4319-BFCE-97AAE1E28CE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3DD0B-5082-4319-BFCE-97AAE1E28CE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3DD0B-5082-4319-BFCE-97AAE1E28CE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CB8F36-F902-4538-9398-4626EAF7609D}" type="datetimeFigureOut">
              <a:rPr lang="en-US" smtClean="0"/>
              <a:pPr/>
              <a:t>04-Jul-2012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033DD0B-5082-4319-BFCE-97AAE1E28CE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ECB8F36-F902-4538-9398-4626EAF7609D}" type="datetimeFigureOut">
              <a:rPr lang="en-US" smtClean="0"/>
              <a:pPr/>
              <a:t>04-Jul-2012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033DD0B-5082-4319-BFCE-97AAE1E28CE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88" y="990600"/>
            <a:ext cx="8686800" cy="2639294"/>
          </a:xfrm>
          <a:solidFill>
            <a:schemeClr val="bg1"/>
          </a:solidFill>
        </p:spPr>
        <p:txBody>
          <a:bodyPr>
            <a:noAutofit/>
          </a:bodyPr>
          <a:lstStyle/>
          <a:p>
            <a:pPr algn="ctr"/>
            <a:r>
              <a:rPr lang="en-US" sz="3600" b="1" dirty="0" smtClean="0">
                <a:solidFill>
                  <a:srgbClr val="D60A53"/>
                </a:solidFill>
                <a:latin typeface="Times New Roman" pitchFamily="18" charset="0"/>
                <a:cs typeface="Times New Roman" pitchFamily="18" charset="0"/>
              </a:rPr>
              <a:t>Migration mapping in the districts</a:t>
            </a:r>
            <a:br>
              <a:rPr lang="en-US" sz="3600" b="1" dirty="0" smtClean="0">
                <a:solidFill>
                  <a:srgbClr val="D60A53"/>
                </a:solidFill>
                <a:latin typeface="Times New Roman" pitchFamily="18" charset="0"/>
                <a:cs typeface="Times New Roman" pitchFamily="18" charset="0"/>
              </a:rPr>
            </a:br>
            <a:r>
              <a:rPr lang="en-US" sz="2400" b="1" dirty="0" smtClean="0">
                <a:solidFill>
                  <a:srgbClr val="D60A53"/>
                </a:solidFill>
                <a:latin typeface="Times New Roman" pitchFamily="18" charset="0"/>
                <a:cs typeface="Times New Roman" pitchFamily="18" charset="0"/>
              </a:rPr>
              <a:t>of</a:t>
            </a:r>
            <a:r>
              <a:rPr lang="en-US" sz="3600" b="1" dirty="0" smtClean="0">
                <a:solidFill>
                  <a:srgbClr val="D60A53"/>
                </a:solidFill>
                <a:latin typeface="Times New Roman" pitchFamily="18" charset="0"/>
                <a:cs typeface="Times New Roman" pitchFamily="18" charset="0"/>
              </a:rPr>
              <a:t> </a:t>
            </a:r>
            <a:br>
              <a:rPr lang="en-US" sz="3600" b="1" dirty="0" smtClean="0">
                <a:solidFill>
                  <a:srgbClr val="D60A53"/>
                </a:solidFill>
                <a:latin typeface="Times New Roman" pitchFamily="18" charset="0"/>
                <a:cs typeface="Times New Roman" pitchFamily="18" charset="0"/>
              </a:rPr>
            </a:br>
            <a:r>
              <a:rPr lang="en-US" sz="3600" b="1" dirty="0" err="1" smtClean="0">
                <a:solidFill>
                  <a:srgbClr val="D60A53"/>
                </a:solidFill>
                <a:latin typeface="Times New Roman" pitchFamily="18" charset="0"/>
                <a:cs typeface="Times New Roman" pitchFamily="18" charset="0"/>
              </a:rPr>
              <a:t>Nalanda</a:t>
            </a:r>
            <a:r>
              <a:rPr lang="en-US" sz="3600" b="1" dirty="0" smtClean="0">
                <a:solidFill>
                  <a:srgbClr val="D60A53"/>
                </a:solidFill>
                <a:latin typeface="Times New Roman" pitchFamily="18" charset="0"/>
                <a:cs typeface="Times New Roman" pitchFamily="18" charset="0"/>
              </a:rPr>
              <a:t> &amp; </a:t>
            </a:r>
            <a:r>
              <a:rPr lang="en-US" sz="3600" b="1" dirty="0" err="1" smtClean="0">
                <a:solidFill>
                  <a:srgbClr val="D60A53"/>
                </a:solidFill>
                <a:latin typeface="Times New Roman" pitchFamily="18" charset="0"/>
                <a:cs typeface="Times New Roman" pitchFamily="18" charset="0"/>
              </a:rPr>
              <a:t>Nawada</a:t>
            </a:r>
            <a:r>
              <a:rPr lang="en-US" sz="3600" b="1" dirty="0" smtClean="0">
                <a:solidFill>
                  <a:srgbClr val="D60A53"/>
                </a:solidFill>
                <a:latin typeface="Times New Roman" pitchFamily="18" charset="0"/>
                <a:cs typeface="Times New Roman" pitchFamily="18" charset="0"/>
              </a:rPr>
              <a:t> </a:t>
            </a:r>
            <a:br>
              <a:rPr lang="en-US" sz="3600" b="1" dirty="0" smtClean="0">
                <a:solidFill>
                  <a:srgbClr val="D60A53"/>
                </a:solidFill>
                <a:latin typeface="Times New Roman" pitchFamily="18" charset="0"/>
                <a:cs typeface="Times New Roman" pitchFamily="18" charset="0"/>
              </a:rPr>
            </a:br>
            <a:r>
              <a:rPr lang="en-US" sz="2400" b="1" dirty="0" smtClean="0">
                <a:solidFill>
                  <a:srgbClr val="D60A53"/>
                </a:solidFill>
                <a:latin typeface="Times New Roman" pitchFamily="18" charset="0"/>
                <a:cs typeface="Times New Roman" pitchFamily="18" charset="0"/>
              </a:rPr>
              <a:t>under </a:t>
            </a:r>
            <a:r>
              <a:rPr lang="en-US" sz="3600" b="1" dirty="0" smtClean="0">
                <a:solidFill>
                  <a:srgbClr val="D60A53"/>
                </a:solidFill>
                <a:latin typeface="Times New Roman" pitchFamily="18" charset="0"/>
                <a:cs typeface="Times New Roman" pitchFamily="18" charset="0"/>
              </a:rPr>
              <a:t/>
            </a:r>
            <a:br>
              <a:rPr lang="en-US" sz="3600" b="1" dirty="0" smtClean="0">
                <a:solidFill>
                  <a:srgbClr val="D60A53"/>
                </a:solidFill>
                <a:latin typeface="Times New Roman" pitchFamily="18" charset="0"/>
                <a:cs typeface="Times New Roman" pitchFamily="18" charset="0"/>
              </a:rPr>
            </a:br>
            <a:r>
              <a:rPr lang="en-US" sz="3600" b="1" dirty="0" smtClean="0">
                <a:solidFill>
                  <a:srgbClr val="D60A53"/>
                </a:solidFill>
                <a:latin typeface="Times New Roman" pitchFamily="18" charset="0"/>
                <a:cs typeface="Times New Roman" pitchFamily="18" charset="0"/>
              </a:rPr>
              <a:t>    </a:t>
            </a:r>
            <a:r>
              <a:rPr lang="en-US" sz="3600" b="1" dirty="0" err="1" smtClean="0">
                <a:solidFill>
                  <a:srgbClr val="D60A53"/>
                </a:solidFill>
                <a:latin typeface="Times New Roman" pitchFamily="18" charset="0"/>
                <a:cs typeface="Times New Roman" pitchFamily="18" charset="0"/>
              </a:rPr>
              <a:t>Sarve</a:t>
            </a:r>
            <a:r>
              <a:rPr lang="en-US" sz="3600" b="1" dirty="0" smtClean="0">
                <a:solidFill>
                  <a:srgbClr val="D60A53"/>
                </a:solidFill>
                <a:latin typeface="Times New Roman" pitchFamily="18" charset="0"/>
                <a:cs typeface="Times New Roman" pitchFamily="18" charset="0"/>
              </a:rPr>
              <a:t> </a:t>
            </a:r>
            <a:r>
              <a:rPr lang="en-US" sz="3600" b="1" dirty="0" err="1" smtClean="0">
                <a:solidFill>
                  <a:srgbClr val="D60A53"/>
                </a:solidFill>
                <a:latin typeface="Times New Roman" pitchFamily="18" charset="0"/>
                <a:cs typeface="Times New Roman" pitchFamily="18" charset="0"/>
              </a:rPr>
              <a:t>Shiksha</a:t>
            </a:r>
            <a:r>
              <a:rPr lang="en-US" sz="3600" b="1" dirty="0" smtClean="0">
                <a:solidFill>
                  <a:srgbClr val="D60A53"/>
                </a:solidFill>
                <a:latin typeface="Times New Roman" pitchFamily="18" charset="0"/>
                <a:cs typeface="Times New Roman" pitchFamily="18" charset="0"/>
              </a:rPr>
              <a:t> </a:t>
            </a:r>
            <a:r>
              <a:rPr lang="en-US" sz="3600" b="1" dirty="0" err="1" smtClean="0">
                <a:solidFill>
                  <a:srgbClr val="D60A53"/>
                </a:solidFill>
                <a:latin typeface="Times New Roman" pitchFamily="18" charset="0"/>
                <a:cs typeface="Times New Roman" pitchFamily="18" charset="0"/>
              </a:rPr>
              <a:t>Abhiyan</a:t>
            </a:r>
            <a:r>
              <a:rPr lang="en-US" sz="3600" b="1" dirty="0" smtClean="0">
                <a:solidFill>
                  <a:srgbClr val="D60A53"/>
                </a:solidFill>
                <a:latin typeface="Times New Roman" pitchFamily="18" charset="0"/>
                <a:cs typeface="Times New Roman" pitchFamily="18" charset="0"/>
              </a:rPr>
              <a:t> in Bihar</a:t>
            </a:r>
            <a:endParaRPr lang="en-US" sz="3600" b="1" dirty="0">
              <a:solidFill>
                <a:srgbClr val="D60A53"/>
              </a:solidFill>
              <a:latin typeface="Times New Roman" pitchFamily="18" charset="0"/>
              <a:cs typeface="Times New Roman" pitchFamily="18" charset="0"/>
            </a:endParaRPr>
          </a:p>
        </p:txBody>
      </p:sp>
      <p:sp>
        <p:nvSpPr>
          <p:cNvPr id="4" name="Rectangle 3"/>
          <p:cNvSpPr/>
          <p:nvPr/>
        </p:nvSpPr>
        <p:spPr>
          <a:xfrm>
            <a:off x="6096000" y="4953000"/>
            <a:ext cx="2743200" cy="1600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800080"/>
                </a:solidFill>
              </a:rPr>
              <a:t>Presented by</a:t>
            </a:r>
          </a:p>
          <a:p>
            <a:pPr algn="ctr"/>
            <a:r>
              <a:rPr lang="en-US" sz="2800" dirty="0" err="1" smtClean="0">
                <a:solidFill>
                  <a:srgbClr val="800080"/>
                </a:solidFill>
              </a:rPr>
              <a:t>Dr.Pyare</a:t>
            </a:r>
            <a:r>
              <a:rPr lang="en-US" sz="2800" dirty="0" smtClean="0">
                <a:solidFill>
                  <a:srgbClr val="800080"/>
                </a:solidFill>
              </a:rPr>
              <a:t> </a:t>
            </a:r>
            <a:r>
              <a:rPr lang="en-US" sz="2800" dirty="0" err="1" smtClean="0">
                <a:solidFill>
                  <a:srgbClr val="800080"/>
                </a:solidFill>
              </a:rPr>
              <a:t>Lal</a:t>
            </a:r>
            <a:endParaRPr lang="en-US" sz="2800" dirty="0" smtClean="0">
              <a:solidFill>
                <a:srgbClr val="800080"/>
              </a:solidFill>
            </a:endParaRPr>
          </a:p>
          <a:p>
            <a:pPr algn="ctr"/>
            <a:r>
              <a:rPr lang="en-US" sz="2800" dirty="0" smtClean="0">
                <a:solidFill>
                  <a:srgbClr val="800080"/>
                </a:solidFill>
              </a:rPr>
              <a:t>Director,  B.I.E.S </a:t>
            </a:r>
            <a:endParaRPr lang="en-US" sz="2800" dirty="0">
              <a:solidFill>
                <a:srgbClr val="800080"/>
              </a:solidFill>
            </a:endParaRPr>
          </a:p>
        </p:txBody>
      </p:sp>
      <p:sp>
        <p:nvSpPr>
          <p:cNvPr id="5" name="Rectangle 4"/>
          <p:cNvSpPr/>
          <p:nvPr/>
        </p:nvSpPr>
        <p:spPr>
          <a:xfrm>
            <a:off x="838200" y="3733800"/>
            <a:ext cx="7543800" cy="1219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0066FF"/>
                </a:solidFill>
              </a:rPr>
              <a:t>Sponsored  by-</a:t>
            </a:r>
          </a:p>
          <a:p>
            <a:pPr algn="ctr"/>
            <a:r>
              <a:rPr lang="en-US" sz="3200" dirty="0" smtClean="0">
                <a:solidFill>
                  <a:srgbClr val="0066FF"/>
                </a:solidFill>
              </a:rPr>
              <a:t>Bihar Education Project Council (BEPC)</a:t>
            </a:r>
          </a:p>
          <a:p>
            <a:pPr algn="ctr"/>
            <a:r>
              <a:rPr lang="en-US" sz="3200" dirty="0" smtClean="0">
                <a:solidFill>
                  <a:srgbClr val="0066FF"/>
                </a:solidFill>
              </a:rPr>
              <a:t>Dept. of  H.R.D, Govt. of Bihar</a:t>
            </a:r>
            <a:endParaRPr lang="en-US" sz="3200" dirty="0">
              <a:solidFill>
                <a:srgbClr val="0066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819912"/>
          </a:xfrm>
        </p:spPr>
        <p:txBody>
          <a:bodyPr>
            <a:noAutofit/>
          </a:bodyPr>
          <a:lstStyle/>
          <a:p>
            <a:r>
              <a:rPr lang="en-US" sz="4000" dirty="0" smtClean="0"/>
              <a:t>Families migrating seasonally with children( in %)</a:t>
            </a:r>
            <a:endParaRPr lang="en-US" sz="4000" dirty="0"/>
          </a:p>
        </p:txBody>
      </p:sp>
      <p:pic>
        <p:nvPicPr>
          <p:cNvPr id="6146" name="Picture 2"/>
          <p:cNvPicPr>
            <a:picLocks noChangeAspect="1" noChangeArrowheads="1"/>
          </p:cNvPicPr>
          <p:nvPr/>
        </p:nvPicPr>
        <p:blipFill>
          <a:blip r:embed="rId2"/>
          <a:srcRect/>
          <a:stretch>
            <a:fillRect/>
          </a:stretch>
        </p:blipFill>
        <p:spPr bwMode="auto">
          <a:xfrm>
            <a:off x="1" y="1447800"/>
            <a:ext cx="8763000" cy="5029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Migrant families by their nature of job during migration( in %)</a:t>
            </a:r>
            <a:endParaRPr lang="en-US" dirty="0"/>
          </a:p>
        </p:txBody>
      </p:sp>
      <p:pic>
        <p:nvPicPr>
          <p:cNvPr id="7170" name="Picture 2"/>
          <p:cNvPicPr>
            <a:picLocks noChangeAspect="1" noChangeArrowheads="1"/>
          </p:cNvPicPr>
          <p:nvPr/>
        </p:nvPicPr>
        <p:blipFill>
          <a:blip r:embed="rId2"/>
          <a:srcRect/>
          <a:stretch>
            <a:fillRect/>
          </a:stretch>
        </p:blipFill>
        <p:spPr bwMode="auto">
          <a:xfrm>
            <a:off x="533399" y="1981200"/>
            <a:ext cx="8153401" cy="4572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Families migrating seasonally by their place of migration(in %)</a:t>
            </a:r>
            <a:endParaRPr lang="en-US" dirty="0"/>
          </a:p>
        </p:txBody>
      </p:sp>
      <p:pic>
        <p:nvPicPr>
          <p:cNvPr id="8194" name="Picture 2"/>
          <p:cNvPicPr>
            <a:picLocks noChangeAspect="1" noChangeArrowheads="1"/>
          </p:cNvPicPr>
          <p:nvPr/>
        </p:nvPicPr>
        <p:blipFill>
          <a:blip r:embed="rId2"/>
          <a:srcRect/>
          <a:stretch>
            <a:fillRect/>
          </a:stretch>
        </p:blipFill>
        <p:spPr bwMode="auto">
          <a:xfrm>
            <a:off x="381000" y="1981200"/>
            <a:ext cx="8077199" cy="4648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Migrant families by their period of  migration(in %)</a:t>
            </a:r>
            <a:endParaRPr lang="en-US" dirty="0"/>
          </a:p>
        </p:txBody>
      </p:sp>
      <p:pic>
        <p:nvPicPr>
          <p:cNvPr id="9218" name="Picture 2"/>
          <p:cNvPicPr>
            <a:picLocks noChangeAspect="1" noChangeArrowheads="1"/>
          </p:cNvPicPr>
          <p:nvPr/>
        </p:nvPicPr>
        <p:blipFill>
          <a:blip r:embed="rId2"/>
          <a:srcRect/>
          <a:stretch>
            <a:fillRect/>
          </a:stretch>
        </p:blipFill>
        <p:spPr bwMode="auto">
          <a:xfrm>
            <a:off x="685800" y="2057400"/>
            <a:ext cx="8000999" cy="4419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Other Findings: Education effected to children</a:t>
            </a:r>
            <a:endParaRPr lang="en-US" dirty="0"/>
          </a:p>
        </p:txBody>
      </p:sp>
      <p:sp>
        <p:nvSpPr>
          <p:cNvPr id="3" name="Content Placeholder 2"/>
          <p:cNvSpPr>
            <a:spLocks noGrp="1"/>
          </p:cNvSpPr>
          <p:nvPr>
            <p:ph idx="1"/>
          </p:nvPr>
        </p:nvSpPr>
        <p:spPr/>
        <p:txBody>
          <a:bodyPr>
            <a:normAutofit/>
          </a:bodyPr>
          <a:lstStyle/>
          <a:p>
            <a:pPr algn="just"/>
            <a:r>
              <a:rPr lang="en-US" sz="3200" dirty="0" smtClean="0">
                <a:solidFill>
                  <a:srgbClr val="FF0000"/>
                </a:solidFill>
                <a:latin typeface="Times New Roman" pitchFamily="18" charset="0"/>
                <a:cs typeface="Times New Roman" pitchFamily="18" charset="0"/>
              </a:rPr>
              <a:t>Seasonal migration causes a strange kind of drop -out.</a:t>
            </a:r>
          </a:p>
          <a:p>
            <a:pPr algn="just"/>
            <a:r>
              <a:rPr lang="en-US" sz="3200" dirty="0" smtClean="0">
                <a:solidFill>
                  <a:srgbClr val="FF0000"/>
                </a:solidFill>
                <a:latin typeface="Times New Roman" pitchFamily="18" charset="0"/>
                <a:cs typeface="Times New Roman" pitchFamily="18" charset="0"/>
              </a:rPr>
              <a:t>Children enrolled and attend schools  only first few months.</a:t>
            </a:r>
          </a:p>
          <a:p>
            <a:pPr algn="just"/>
            <a:r>
              <a:rPr lang="en-US" sz="3200" dirty="0" smtClean="0">
                <a:solidFill>
                  <a:srgbClr val="FF0000"/>
                </a:solidFill>
                <a:latin typeface="Times New Roman" pitchFamily="18" charset="0"/>
                <a:cs typeface="Times New Roman" pitchFamily="18" charset="0"/>
              </a:rPr>
              <a:t>Drop out for part of  the year.</a:t>
            </a:r>
          </a:p>
          <a:p>
            <a:pPr algn="just"/>
            <a:r>
              <a:rPr lang="en-US" sz="3200" dirty="0" smtClean="0">
                <a:solidFill>
                  <a:srgbClr val="FF0000"/>
                </a:solidFill>
                <a:latin typeface="Times New Roman" pitchFamily="18" charset="0"/>
                <a:cs typeface="Times New Roman" pitchFamily="18" charset="0"/>
              </a:rPr>
              <a:t>Children cooperate  their families during  migration.</a:t>
            </a:r>
            <a:endParaRPr lang="en-US" sz="32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t>Availability of infrastructure for seasonal schools/hostel for children</a:t>
            </a:r>
            <a:endParaRPr lang="en-US" sz="4400" dirty="0"/>
          </a:p>
        </p:txBody>
      </p:sp>
      <p:sp>
        <p:nvSpPr>
          <p:cNvPr id="3" name="Content Placeholder 2"/>
          <p:cNvSpPr>
            <a:spLocks noGrp="1"/>
          </p:cNvSpPr>
          <p:nvPr>
            <p:ph idx="1"/>
          </p:nvPr>
        </p:nvSpPr>
        <p:spPr/>
        <p:txBody>
          <a:bodyPr>
            <a:normAutofit/>
          </a:bodyPr>
          <a:lstStyle/>
          <a:p>
            <a:pPr>
              <a:buNone/>
            </a:pPr>
            <a:endParaRPr lang="en-US" sz="1100" dirty="0" smtClean="0">
              <a:solidFill>
                <a:srgbClr val="FF0000"/>
              </a:solidFill>
              <a:latin typeface="Times New Roman" pitchFamily="18" charset="0"/>
              <a:cs typeface="Times New Roman" pitchFamily="18" charset="0"/>
            </a:endParaRPr>
          </a:p>
          <a:p>
            <a:pPr algn="just"/>
            <a:r>
              <a:rPr lang="en-US" sz="3200" dirty="0" smtClean="0">
                <a:solidFill>
                  <a:srgbClr val="FF0000"/>
                </a:solidFill>
                <a:latin typeface="Times New Roman" pitchFamily="18" charset="0"/>
                <a:cs typeface="Times New Roman" pitchFamily="18" charset="0"/>
              </a:rPr>
              <a:t>8 % of schools in </a:t>
            </a:r>
            <a:r>
              <a:rPr lang="en-US" sz="3200" dirty="0" err="1" smtClean="0">
                <a:solidFill>
                  <a:srgbClr val="FF0000"/>
                </a:solidFill>
                <a:latin typeface="Times New Roman" pitchFamily="18" charset="0"/>
                <a:cs typeface="Times New Roman" pitchFamily="18" charset="0"/>
              </a:rPr>
              <a:t>Nawada</a:t>
            </a:r>
            <a:r>
              <a:rPr lang="en-US" sz="3200" dirty="0" smtClean="0">
                <a:solidFill>
                  <a:srgbClr val="FF0000"/>
                </a:solidFill>
                <a:latin typeface="Times New Roman" pitchFamily="18" charset="0"/>
                <a:cs typeface="Times New Roman" pitchFamily="18" charset="0"/>
              </a:rPr>
              <a:t>  and  12 % schools in </a:t>
            </a:r>
            <a:r>
              <a:rPr lang="en-US" sz="3200" dirty="0" err="1" smtClean="0">
                <a:solidFill>
                  <a:srgbClr val="FF0000"/>
                </a:solidFill>
                <a:latin typeface="Times New Roman" pitchFamily="18" charset="0"/>
                <a:cs typeface="Times New Roman" pitchFamily="18" charset="0"/>
              </a:rPr>
              <a:t>Nalanda</a:t>
            </a:r>
            <a:r>
              <a:rPr lang="en-US" sz="3200" dirty="0" smtClean="0">
                <a:solidFill>
                  <a:srgbClr val="FF0000"/>
                </a:solidFill>
                <a:latin typeface="Times New Roman" pitchFamily="18" charset="0"/>
                <a:cs typeface="Times New Roman" pitchFamily="18" charset="0"/>
              </a:rPr>
              <a:t>  Districts can be used as seasonal hostel only after putting some basic infrastructure.</a:t>
            </a:r>
          </a:p>
          <a:p>
            <a:pPr algn="just"/>
            <a:r>
              <a:rPr lang="en-US" sz="3200" dirty="0" smtClean="0">
                <a:solidFill>
                  <a:srgbClr val="FF0000"/>
                </a:solidFill>
                <a:latin typeface="Times New Roman" pitchFamily="18" charset="0"/>
                <a:cs typeface="Times New Roman" pitchFamily="18" charset="0"/>
              </a:rPr>
              <a:t>Community halls available in the districts but not so much specious &amp; having no infrastructure facilities.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Suggestions </a:t>
            </a:r>
            <a:endParaRPr lang="en-US" dirty="0"/>
          </a:p>
        </p:txBody>
      </p:sp>
      <p:sp>
        <p:nvSpPr>
          <p:cNvPr id="3" name="Content Placeholder 2"/>
          <p:cNvSpPr>
            <a:spLocks noGrp="1"/>
          </p:cNvSpPr>
          <p:nvPr>
            <p:ph idx="1"/>
          </p:nvPr>
        </p:nvSpPr>
        <p:spPr/>
        <p:txBody>
          <a:bodyPr>
            <a:normAutofit/>
          </a:bodyPr>
          <a:lstStyle/>
          <a:p>
            <a:pPr>
              <a:buNone/>
            </a:pPr>
            <a:endParaRPr lang="en-US" sz="1600" dirty="0" smtClean="0">
              <a:latin typeface="Times New Roman" pitchFamily="18" charset="0"/>
              <a:cs typeface="Times New Roman" pitchFamily="18" charset="0"/>
            </a:endParaRPr>
          </a:p>
          <a:p>
            <a:pPr algn="just"/>
            <a:r>
              <a:rPr lang="en-US" sz="3600" dirty="0" smtClean="0">
                <a:solidFill>
                  <a:srgbClr val="FF0000"/>
                </a:solidFill>
                <a:latin typeface="Times New Roman" pitchFamily="18" charset="0"/>
                <a:cs typeface="Times New Roman" pitchFamily="18" charset="0"/>
              </a:rPr>
              <a:t>Seasonal hostel in villages of  migration prone/work-sites.</a:t>
            </a:r>
          </a:p>
          <a:p>
            <a:pPr algn="just"/>
            <a:r>
              <a:rPr lang="en-US" sz="3600" dirty="0" smtClean="0">
                <a:solidFill>
                  <a:srgbClr val="FF0000"/>
                </a:solidFill>
                <a:latin typeface="Times New Roman" pitchFamily="18" charset="0"/>
                <a:cs typeface="Times New Roman" pitchFamily="18" charset="0"/>
              </a:rPr>
              <a:t>Schools / learning center at work-sites.</a:t>
            </a:r>
          </a:p>
          <a:p>
            <a:pPr algn="just"/>
            <a:r>
              <a:rPr lang="en-US" sz="3600" dirty="0" smtClean="0">
                <a:solidFill>
                  <a:srgbClr val="FF0000"/>
                </a:solidFill>
                <a:latin typeface="Times New Roman" pitchFamily="18" charset="0"/>
                <a:cs typeface="Times New Roman" pitchFamily="18" charset="0"/>
              </a:rPr>
              <a:t>Bridge courses in migration prone villages .</a:t>
            </a:r>
          </a:p>
          <a:p>
            <a:endParaRPr lang="en-US"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762000"/>
          </a:xfrm>
        </p:spPr>
        <p:txBody>
          <a:bodyPr>
            <a:normAutofit fontScale="90000"/>
          </a:bodyPr>
          <a:lstStyle/>
          <a:p>
            <a:r>
              <a:rPr lang="en-US" dirty="0" smtClean="0"/>
              <a:t>Migration at a Glance </a:t>
            </a:r>
            <a:endParaRPr lang="en-US" dirty="0"/>
          </a:p>
        </p:txBody>
      </p:sp>
      <p:pic>
        <p:nvPicPr>
          <p:cNvPr id="10242" name="Picture 2"/>
          <p:cNvPicPr>
            <a:picLocks noChangeAspect="1" noChangeArrowheads="1"/>
          </p:cNvPicPr>
          <p:nvPr/>
        </p:nvPicPr>
        <p:blipFill>
          <a:blip r:embed="rId2"/>
          <a:srcRect/>
          <a:stretch>
            <a:fillRect/>
          </a:stretch>
        </p:blipFill>
        <p:spPr bwMode="auto">
          <a:xfrm>
            <a:off x="685800" y="1295401"/>
            <a:ext cx="7924800" cy="5334000"/>
          </a:xfrm>
          <a:prstGeom prst="rect">
            <a:avLst/>
          </a:prstGeom>
          <a:noFill/>
          <a:ln w="9525">
            <a:noFill/>
            <a:miter lim="800000"/>
            <a:headEnd/>
            <a:tailEnd/>
          </a:ln>
          <a:effectLst/>
        </p:spPr>
      </p:pic>
      <p:sp>
        <p:nvSpPr>
          <p:cNvPr id="5" name="TextBox 4"/>
          <p:cNvSpPr txBox="1"/>
          <p:nvPr/>
        </p:nvSpPr>
        <p:spPr>
          <a:xfrm>
            <a:off x="2819400" y="2362200"/>
            <a:ext cx="1066800" cy="307777"/>
          </a:xfrm>
          <a:prstGeom prst="rect">
            <a:avLst/>
          </a:prstGeom>
          <a:noFill/>
          <a:ln>
            <a:solidFill>
              <a:schemeClr val="bg1"/>
            </a:solidFill>
          </a:ln>
        </p:spPr>
        <p:txBody>
          <a:bodyPr wrap="square" rtlCol="0">
            <a:spAutoFit/>
          </a:bodyPr>
          <a:lstStyle/>
          <a:p>
            <a:r>
              <a:rPr lang="en-US" sz="1400" b="1" dirty="0" smtClean="0"/>
              <a:t>Members</a:t>
            </a:r>
            <a:endParaRPr lang="en-US" sz="14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305800" cy="1219200"/>
          </a:xfrm>
        </p:spPr>
        <p:txBody>
          <a:bodyPr/>
          <a:lstStyle/>
          <a:p>
            <a:pPr algn="ctr"/>
            <a:r>
              <a:rPr lang="en-US" sz="6000" i="1" dirty="0" smtClean="0">
                <a:latin typeface="Engravers MT" pitchFamily="18" charset="0"/>
              </a:rPr>
              <a:t>Thanks</a:t>
            </a:r>
            <a:endParaRPr lang="en-US" i="1" dirty="0">
              <a:latin typeface="Engravers MT"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&amp; Rationale</a:t>
            </a:r>
            <a:endParaRPr lang="en-US" dirty="0"/>
          </a:p>
        </p:txBody>
      </p:sp>
      <p:sp>
        <p:nvSpPr>
          <p:cNvPr id="3" name="Content Placeholder 2"/>
          <p:cNvSpPr>
            <a:spLocks noGrp="1"/>
          </p:cNvSpPr>
          <p:nvPr>
            <p:ph idx="1"/>
          </p:nvPr>
        </p:nvSpPr>
        <p:spPr>
          <a:xfrm>
            <a:off x="457200" y="1752600"/>
            <a:ext cx="8229600" cy="4953000"/>
          </a:xfrm>
        </p:spPr>
        <p:txBody>
          <a:bodyPr>
            <a:normAutofit/>
          </a:bodyPr>
          <a:lstStyle/>
          <a:p>
            <a:pPr algn="just"/>
            <a:r>
              <a:rPr lang="en-US" dirty="0" smtClean="0">
                <a:solidFill>
                  <a:srgbClr val="FF0000"/>
                </a:solidFill>
              </a:rPr>
              <a:t>During the course of migration ,children also migrate with their families on the work-sites.</a:t>
            </a:r>
          </a:p>
          <a:p>
            <a:pPr algn="just"/>
            <a:r>
              <a:rPr lang="en-US" dirty="0" smtClean="0">
                <a:solidFill>
                  <a:srgbClr val="FF0000"/>
                </a:solidFill>
              </a:rPr>
              <a:t>These work-sites are not closer to schools in most of the cases.</a:t>
            </a:r>
          </a:p>
          <a:p>
            <a:pPr algn="just"/>
            <a:r>
              <a:rPr lang="en-US" dirty="0" smtClean="0">
                <a:solidFill>
                  <a:srgbClr val="FF0000"/>
                </a:solidFill>
              </a:rPr>
              <a:t>Resulted breaks in continuity of schooling of such children .</a:t>
            </a:r>
          </a:p>
          <a:p>
            <a:pPr algn="just"/>
            <a:r>
              <a:rPr lang="en-US" dirty="0" smtClean="0">
                <a:solidFill>
                  <a:srgbClr val="FF0000"/>
                </a:solidFill>
              </a:rPr>
              <a:t>To comply the RTE  act the children of migrating families to be ensured their enrolment in schools .</a:t>
            </a:r>
          </a:p>
          <a:p>
            <a:pPr algn="just"/>
            <a:r>
              <a:rPr lang="en-US" dirty="0" smtClean="0">
                <a:solidFill>
                  <a:srgbClr val="FF0000"/>
                </a:solidFill>
              </a:rPr>
              <a:t>Having this in view BEPC assigned us to conduct the study on  migration mapping in two selected districts </a:t>
            </a:r>
            <a:r>
              <a:rPr lang="en-US" dirty="0" err="1" smtClean="0">
                <a:solidFill>
                  <a:srgbClr val="FF0000"/>
                </a:solidFill>
              </a:rPr>
              <a:t>i.e</a:t>
            </a:r>
            <a:r>
              <a:rPr lang="en-US" dirty="0" smtClean="0">
                <a:solidFill>
                  <a:srgbClr val="FF0000"/>
                </a:solidFill>
              </a:rPr>
              <a:t> </a:t>
            </a:r>
            <a:r>
              <a:rPr lang="en-US" dirty="0" err="1" smtClean="0">
                <a:solidFill>
                  <a:srgbClr val="FF0000"/>
                </a:solidFill>
              </a:rPr>
              <a:t>Nalanda</a:t>
            </a:r>
            <a:r>
              <a:rPr lang="en-US" dirty="0" smtClean="0">
                <a:solidFill>
                  <a:srgbClr val="FF0000"/>
                </a:solidFill>
              </a:rPr>
              <a:t> </a:t>
            </a:r>
            <a:r>
              <a:rPr lang="en-US" dirty="0" smtClean="0">
                <a:solidFill>
                  <a:srgbClr val="FF0000"/>
                </a:solidFill>
              </a:rPr>
              <a:t>&amp; </a:t>
            </a:r>
            <a:r>
              <a:rPr lang="en-US" dirty="0" err="1" smtClean="0">
                <a:solidFill>
                  <a:srgbClr val="FF0000"/>
                </a:solidFill>
              </a:rPr>
              <a:t>Nawada</a:t>
            </a:r>
            <a:r>
              <a:rPr lang="en-US" dirty="0" smtClean="0">
                <a:solidFill>
                  <a:srgbClr val="FF0000"/>
                </a:solidFill>
              </a:rPr>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lnSpcReduction="10000"/>
          </a:bodyPr>
          <a:lstStyle/>
          <a:p>
            <a:pPr algn="just"/>
            <a:r>
              <a:rPr lang="en-US" sz="2800" dirty="0" smtClean="0">
                <a:solidFill>
                  <a:srgbClr val="FF0000"/>
                </a:solidFill>
                <a:latin typeface="Times New Roman" pitchFamily="18" charset="0"/>
                <a:cs typeface="Times New Roman" pitchFamily="18" charset="0"/>
              </a:rPr>
              <a:t>To find out about the villages from where families are migrating seasonally.</a:t>
            </a:r>
          </a:p>
          <a:p>
            <a:pPr algn="just"/>
            <a:r>
              <a:rPr lang="en-US" sz="2800" dirty="0" smtClean="0">
                <a:solidFill>
                  <a:srgbClr val="FF0000"/>
                </a:solidFill>
                <a:latin typeface="Times New Roman" pitchFamily="18" charset="0"/>
                <a:cs typeface="Times New Roman" pitchFamily="18" charset="0"/>
              </a:rPr>
              <a:t>To know about the details of families in the form of number  and name who are migrating seasonally.</a:t>
            </a:r>
          </a:p>
          <a:p>
            <a:pPr algn="just"/>
            <a:r>
              <a:rPr lang="en-US" sz="2800" dirty="0" smtClean="0">
                <a:solidFill>
                  <a:srgbClr val="FF0000"/>
                </a:solidFill>
                <a:latin typeface="Times New Roman" pitchFamily="18" charset="0"/>
                <a:cs typeface="Times New Roman" pitchFamily="18" charset="0"/>
              </a:rPr>
              <a:t>To know about the details of children in the age group  6-14 who are migrating seasonally with their families.</a:t>
            </a:r>
          </a:p>
          <a:p>
            <a:pPr lvl="0" algn="just"/>
            <a:r>
              <a:rPr lang="en-US" sz="2800" dirty="0" smtClean="0">
                <a:solidFill>
                  <a:srgbClr val="FF0000"/>
                </a:solidFill>
                <a:latin typeface="Times New Roman" pitchFamily="18" charset="0"/>
                <a:cs typeface="Times New Roman" pitchFamily="18" charset="0"/>
              </a:rPr>
              <a:t>To know about the nature of work / job for which families are migrating seasonally.</a:t>
            </a:r>
          </a:p>
          <a:p>
            <a:pPr lvl="0" algn="just"/>
            <a:r>
              <a:rPr lang="en-US" sz="2800" dirty="0" smtClean="0">
                <a:solidFill>
                  <a:srgbClr val="FF0000"/>
                </a:solidFill>
              </a:rPr>
              <a:t>To know about the time period when families are migrating seasonally.</a:t>
            </a:r>
            <a:endParaRPr lang="en-US" sz="2800" dirty="0" smtClean="0">
              <a:solidFill>
                <a:srgbClr val="FF0000"/>
              </a:solidFill>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r>
              <a:rPr lang="en-US" dirty="0" err="1" smtClean="0"/>
              <a:t>Contd</a:t>
            </a:r>
            <a:r>
              <a:rPr lang="en-US" dirty="0" smtClean="0"/>
              <a:t>….</a:t>
            </a:r>
            <a:endParaRPr lang="en-US" dirty="0"/>
          </a:p>
        </p:txBody>
      </p:sp>
      <p:sp>
        <p:nvSpPr>
          <p:cNvPr id="3" name="Content Placeholder 2"/>
          <p:cNvSpPr>
            <a:spLocks noGrp="1"/>
          </p:cNvSpPr>
          <p:nvPr>
            <p:ph idx="1"/>
          </p:nvPr>
        </p:nvSpPr>
        <p:spPr>
          <a:xfrm>
            <a:off x="457200" y="1371600"/>
            <a:ext cx="8229600" cy="4953000"/>
          </a:xfrm>
        </p:spPr>
        <p:txBody>
          <a:bodyPr>
            <a:normAutofit lnSpcReduction="10000"/>
          </a:bodyPr>
          <a:lstStyle/>
          <a:p>
            <a:pPr algn="just"/>
            <a:r>
              <a:rPr lang="en-US" sz="2800" dirty="0" smtClean="0">
                <a:solidFill>
                  <a:srgbClr val="FF0000"/>
                </a:solidFill>
                <a:latin typeface="Times New Roman" pitchFamily="18" charset="0"/>
                <a:cs typeface="Times New Roman" pitchFamily="18" charset="0"/>
              </a:rPr>
              <a:t>To investigate about the places where such families are migrating seasonally.</a:t>
            </a:r>
          </a:p>
          <a:p>
            <a:pPr lvl="0" algn="just"/>
            <a:r>
              <a:rPr lang="en-US" sz="2800" dirty="0" smtClean="0">
                <a:solidFill>
                  <a:srgbClr val="FF0000"/>
                </a:solidFill>
                <a:latin typeface="Times New Roman" pitchFamily="18" charset="0"/>
                <a:cs typeface="Times New Roman" pitchFamily="18" charset="0"/>
              </a:rPr>
              <a:t>To study about the details of infrastructural facilities (Number of rooms, functional toilets, drinking water facilities) in nearest schools of the villages/habitations from where migration is taking place.</a:t>
            </a:r>
          </a:p>
          <a:p>
            <a:pPr lvl="0" algn="just"/>
            <a:r>
              <a:rPr lang="en-US" sz="2800" dirty="0" smtClean="0">
                <a:solidFill>
                  <a:srgbClr val="FF0000"/>
                </a:solidFill>
                <a:latin typeface="Times New Roman" pitchFamily="18" charset="0"/>
                <a:cs typeface="Times New Roman" pitchFamily="18" charset="0"/>
              </a:rPr>
              <a:t>To know about the details of community buildings available with its full details (number of rooms, toilet and drinking water facilities) with recommendation of availability and suitability of such buildings for running seasonal hostels. </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05800" cy="685800"/>
          </a:xfrm>
        </p:spPr>
        <p:txBody>
          <a:bodyPr>
            <a:normAutofit fontScale="90000"/>
          </a:bodyPr>
          <a:lstStyle/>
          <a:p>
            <a:r>
              <a:rPr lang="en-US" dirty="0" smtClean="0"/>
              <a:t>Magnitude of Migration</a:t>
            </a:r>
            <a:endParaRPr lang="en-US" dirty="0"/>
          </a:p>
        </p:txBody>
      </p:sp>
      <p:pic>
        <p:nvPicPr>
          <p:cNvPr id="1026" name="Picture 2"/>
          <p:cNvPicPr>
            <a:picLocks noChangeAspect="1" noChangeArrowheads="1"/>
          </p:cNvPicPr>
          <p:nvPr/>
        </p:nvPicPr>
        <p:blipFill>
          <a:blip r:embed="rId2"/>
          <a:srcRect/>
          <a:stretch>
            <a:fillRect/>
          </a:stretch>
        </p:blipFill>
        <p:spPr bwMode="auto">
          <a:xfrm>
            <a:off x="304800" y="1219200"/>
            <a:ext cx="8610599" cy="5410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667512"/>
          </a:xfrm>
        </p:spPr>
        <p:txBody>
          <a:bodyPr>
            <a:normAutofit fontScale="90000"/>
          </a:bodyPr>
          <a:lstStyle/>
          <a:p>
            <a:r>
              <a:rPr lang="en-US" dirty="0" smtClean="0"/>
              <a:t> Coverage Matrix</a:t>
            </a:r>
            <a:endParaRPr lang="en-US" dirty="0"/>
          </a:p>
        </p:txBody>
      </p:sp>
      <p:pic>
        <p:nvPicPr>
          <p:cNvPr id="2050" name="Picture 2"/>
          <p:cNvPicPr>
            <a:picLocks noChangeAspect="1" noChangeArrowheads="1"/>
          </p:cNvPicPr>
          <p:nvPr/>
        </p:nvPicPr>
        <p:blipFill>
          <a:blip r:embed="rId2"/>
          <a:srcRect/>
          <a:stretch>
            <a:fillRect/>
          </a:stretch>
        </p:blipFill>
        <p:spPr bwMode="auto">
          <a:xfrm>
            <a:off x="457200" y="1524000"/>
            <a:ext cx="8686799" cy="502919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62000"/>
          </a:xfrm>
        </p:spPr>
        <p:txBody>
          <a:bodyPr>
            <a:normAutofit fontScale="90000"/>
          </a:bodyPr>
          <a:lstStyle/>
          <a:p>
            <a:r>
              <a:rPr lang="en-US" dirty="0" smtClean="0"/>
              <a:t>Location of Sample Blocks</a:t>
            </a:r>
            <a:endParaRPr lang="en-US" dirty="0"/>
          </a:p>
        </p:txBody>
      </p:sp>
      <p:pic>
        <p:nvPicPr>
          <p:cNvPr id="3074" name="Picture 2"/>
          <p:cNvPicPr>
            <a:picLocks noGrp="1" noChangeAspect="1" noChangeArrowheads="1"/>
          </p:cNvPicPr>
          <p:nvPr>
            <p:ph sz="half" idx="1"/>
          </p:nvPr>
        </p:nvPicPr>
        <p:blipFill>
          <a:blip r:embed="rId2"/>
          <a:srcRect/>
          <a:stretch>
            <a:fillRect/>
          </a:stretch>
        </p:blipFill>
        <p:spPr bwMode="auto">
          <a:xfrm>
            <a:off x="1" y="1295400"/>
            <a:ext cx="4310062" cy="5562600"/>
          </a:xfrm>
          <a:prstGeom prst="rect">
            <a:avLst/>
          </a:prstGeom>
          <a:noFill/>
          <a:ln w="9525">
            <a:noFill/>
            <a:miter lim="800000"/>
            <a:headEnd/>
            <a:tailEnd/>
          </a:ln>
          <a:effectLst/>
        </p:spPr>
      </p:pic>
      <p:pic>
        <p:nvPicPr>
          <p:cNvPr id="3075" name="Picture 3"/>
          <p:cNvPicPr>
            <a:picLocks noGrp="1" noChangeAspect="1" noChangeArrowheads="1"/>
          </p:cNvPicPr>
          <p:nvPr>
            <p:ph sz="half" idx="2"/>
          </p:nvPr>
        </p:nvPicPr>
        <p:blipFill>
          <a:blip r:embed="rId3"/>
          <a:srcRect/>
          <a:stretch>
            <a:fillRect/>
          </a:stretch>
        </p:blipFill>
        <p:spPr bwMode="auto">
          <a:xfrm>
            <a:off x="4419600" y="1143000"/>
            <a:ext cx="4724399" cy="5410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685800"/>
          </a:xfrm>
        </p:spPr>
        <p:txBody>
          <a:bodyPr>
            <a:normAutofit fontScale="90000"/>
          </a:bodyPr>
          <a:lstStyle/>
          <a:p>
            <a:r>
              <a:rPr lang="en-US" dirty="0" smtClean="0"/>
              <a:t>Location of G. </a:t>
            </a:r>
            <a:r>
              <a:rPr lang="en-US" dirty="0" err="1" smtClean="0"/>
              <a:t>Panchayat</a:t>
            </a:r>
            <a:endParaRPr lang="en-US" dirty="0"/>
          </a:p>
        </p:txBody>
      </p:sp>
      <p:pic>
        <p:nvPicPr>
          <p:cNvPr id="4098" name="Picture 2"/>
          <p:cNvPicPr>
            <a:picLocks noChangeAspect="1" noChangeArrowheads="1"/>
          </p:cNvPicPr>
          <p:nvPr/>
        </p:nvPicPr>
        <p:blipFill>
          <a:blip r:embed="rId2"/>
          <a:srcRect/>
          <a:stretch>
            <a:fillRect/>
          </a:stretch>
        </p:blipFill>
        <p:spPr bwMode="auto">
          <a:xfrm>
            <a:off x="369972" y="1066801"/>
            <a:ext cx="3973428" cy="2590799"/>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648200" y="990600"/>
            <a:ext cx="4057650" cy="2743200"/>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228600" y="3962400"/>
            <a:ext cx="3886200" cy="2590800"/>
          </a:xfrm>
          <a:prstGeom prst="rect">
            <a:avLst/>
          </a:prstGeom>
          <a:no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4800600" y="3733800"/>
            <a:ext cx="3962400" cy="3124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05800" cy="762000"/>
          </a:xfrm>
        </p:spPr>
        <p:txBody>
          <a:bodyPr>
            <a:noAutofit/>
          </a:bodyPr>
          <a:lstStyle/>
          <a:p>
            <a:r>
              <a:rPr lang="en-US" sz="4000" dirty="0" smtClean="0"/>
              <a:t>Households by their social groups( in %) </a:t>
            </a:r>
            <a:endParaRPr lang="en-US" sz="4000" dirty="0"/>
          </a:p>
        </p:txBody>
      </p:sp>
      <p:pic>
        <p:nvPicPr>
          <p:cNvPr id="5122" name="Picture 2"/>
          <p:cNvPicPr>
            <a:picLocks noChangeAspect="1" noChangeArrowheads="1"/>
          </p:cNvPicPr>
          <p:nvPr/>
        </p:nvPicPr>
        <p:blipFill>
          <a:blip r:embed="rId2"/>
          <a:srcRect/>
          <a:stretch>
            <a:fillRect/>
          </a:stretch>
        </p:blipFill>
        <p:spPr bwMode="auto">
          <a:xfrm>
            <a:off x="0" y="1219200"/>
            <a:ext cx="8839200" cy="5638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115</TotalTime>
  <Words>462</Words>
  <Application>Microsoft Office PowerPoint</Application>
  <PresentationFormat>On-screen Show (4:3)</PresentationFormat>
  <Paragraphs>49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Flow</vt:lpstr>
      <vt:lpstr>Migration mapping in the districts of  Nalanda &amp; Nawada  under      Sarve Shiksha Abhiyan in Bihar</vt:lpstr>
      <vt:lpstr>Context &amp; Rationale</vt:lpstr>
      <vt:lpstr>Objectives</vt:lpstr>
      <vt:lpstr>Contd….</vt:lpstr>
      <vt:lpstr>Magnitude of Migration</vt:lpstr>
      <vt:lpstr> Coverage Matrix</vt:lpstr>
      <vt:lpstr>Location of Sample Blocks</vt:lpstr>
      <vt:lpstr>Location of G. Panchayat</vt:lpstr>
      <vt:lpstr>Households by their social groups( in %) </vt:lpstr>
      <vt:lpstr>Families migrating seasonally with children( in %)</vt:lpstr>
      <vt:lpstr>Migrant families by their nature of job during migration( in %)</vt:lpstr>
      <vt:lpstr>Families migrating seasonally by their place of migration(in %)</vt:lpstr>
      <vt:lpstr>Migrant families by their period of  migration(in %)</vt:lpstr>
      <vt:lpstr>Other Findings: Education effected to children</vt:lpstr>
      <vt:lpstr>Availability of infrastructure for seasonal schools/hostel for children</vt:lpstr>
      <vt:lpstr>Suggestions </vt:lpstr>
      <vt:lpstr>Migration at a Glance </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neha</dc:creator>
  <cp:lastModifiedBy>WINDOWS XP</cp:lastModifiedBy>
  <cp:revision>33</cp:revision>
  <dcterms:created xsi:type="dcterms:W3CDTF">2012-07-02T14:06:12Z</dcterms:created>
  <dcterms:modified xsi:type="dcterms:W3CDTF">2012-07-04T07:42:35Z</dcterms:modified>
</cp:coreProperties>
</file>